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93" r:id="rId2"/>
    <p:sldId id="382" r:id="rId3"/>
    <p:sldId id="461" r:id="rId4"/>
    <p:sldId id="476" r:id="rId5"/>
    <p:sldId id="462" r:id="rId6"/>
    <p:sldId id="463" r:id="rId7"/>
    <p:sldId id="433" r:id="rId8"/>
    <p:sldId id="474" r:id="rId9"/>
    <p:sldId id="488" r:id="rId10"/>
    <p:sldId id="489" r:id="rId11"/>
    <p:sldId id="490" r:id="rId12"/>
    <p:sldId id="491" r:id="rId13"/>
    <p:sldId id="492" r:id="rId14"/>
    <p:sldId id="471" r:id="rId15"/>
    <p:sldId id="473" r:id="rId16"/>
    <p:sldId id="472" r:id="rId17"/>
    <p:sldId id="458" r:id="rId18"/>
    <p:sldId id="420" r:id="rId19"/>
    <p:sldId id="49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FBF"/>
    <a:srgbClr val="0000CC"/>
    <a:srgbClr val="FF3399"/>
    <a:srgbClr val="E56DE8"/>
    <a:srgbClr val="008000"/>
    <a:srgbClr val="00FF00"/>
    <a:srgbClr val="CC0099"/>
    <a:srgbClr val="0CE2E2"/>
    <a:srgbClr val="B2EEB3"/>
    <a:srgbClr val="24CA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88810" autoAdjust="0"/>
  </p:normalViewPr>
  <p:slideViewPr>
    <p:cSldViewPr>
      <p:cViewPr>
        <p:scale>
          <a:sx n="80" d="100"/>
          <a:sy n="80" d="100"/>
        </p:scale>
        <p:origin x="-116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00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0AF31B13-757B-497F-8810-9674365882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945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15" name="chimes.wav"/>
          </p:stSnd>
        </p:sndAc>
      </p:transition>
    </mc:Choice>
    <mc:Fallback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4000" cy="520065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29012"/>
            <a:ext cx="11128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1164" y="3086100"/>
            <a:ext cx="111283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1" y="3600450"/>
            <a:ext cx="1058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1" y="3714750"/>
            <a:ext cx="1058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1" y="4000500"/>
            <a:ext cx="1058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714750"/>
            <a:ext cx="1058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1" y="3714750"/>
            <a:ext cx="1058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529012"/>
            <a:ext cx="11128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657600"/>
            <a:ext cx="11128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529012"/>
            <a:ext cx="11128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529012"/>
            <a:ext cx="11128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657600"/>
            <a:ext cx="11128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800100"/>
            <a:ext cx="6843712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26289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 flipH="1">
            <a:off x="2828306" y="209550"/>
            <a:ext cx="6239494" cy="2585747"/>
          </a:xfrm>
          <a:prstGeom prst="wedgeRoundRectCallout">
            <a:avLst>
              <a:gd name="adj1" fmla="val 57039"/>
              <a:gd name="adj2" fmla="val 71649"/>
              <a:gd name="adj3" fmla="val 16667"/>
            </a:avLst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133350"/>
            <a:ext cx="586740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FontTx/>
              <a:buNone/>
            </a:pPr>
            <a:r>
              <a:rPr lang="en-US" sz="4400" b="1">
                <a:solidFill>
                  <a:srgbClr val="008000"/>
                </a:solidFill>
                <a:latin typeface="+mj-lt"/>
              </a:rPr>
              <a:t>Vì sao tác giả nghĩ trăng đến từ cánh đồng xa, từ biển </a:t>
            </a:r>
            <a:r>
              <a:rPr lang="en-US" sz="4400" b="1" smtClean="0">
                <a:solidFill>
                  <a:srgbClr val="008000"/>
                </a:solidFill>
                <a:latin typeface="+mj-lt"/>
              </a:rPr>
              <a:t>xanh ?</a:t>
            </a:r>
            <a:endParaRPr lang="en-US" sz="4400" b="1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97429"/>
            <a:ext cx="67818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3600" b="1" smtClean="0">
                <a:solidFill>
                  <a:srgbClr val="008000"/>
                </a:solidFill>
                <a:latin typeface="+mj-lt"/>
              </a:rPr>
              <a:t>- Trăng </a:t>
            </a:r>
            <a:r>
              <a:rPr lang="en-US" sz="3600" b="1">
                <a:solidFill>
                  <a:srgbClr val="008000"/>
                </a:solidFill>
                <a:latin typeface="+mj-lt"/>
              </a:rPr>
              <a:t>đến từ cánh đồng xa vì trăng hồng như quả chín treo lửng lơ trước </a:t>
            </a:r>
            <a:r>
              <a:rPr lang="en-US" sz="3600" b="1" smtClean="0">
                <a:solidFill>
                  <a:srgbClr val="008000"/>
                </a:solidFill>
                <a:latin typeface="+mj-lt"/>
              </a:rPr>
              <a:t>nhà.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600" b="1" smtClean="0">
                <a:solidFill>
                  <a:srgbClr val="008000"/>
                </a:solidFill>
                <a:latin typeface="+mj-lt"/>
              </a:rPr>
              <a:t>- Trăng </a:t>
            </a:r>
            <a:r>
              <a:rPr lang="en-US" sz="3600" b="1">
                <a:solidFill>
                  <a:srgbClr val="008000"/>
                </a:solidFill>
                <a:latin typeface="+mj-lt"/>
              </a:rPr>
              <a:t>đến từ biển xanh vì trăng tròn như mắt cá không bao giờ chớp mi.</a:t>
            </a:r>
          </a:p>
        </p:txBody>
      </p:sp>
    </p:spTree>
    <p:extLst>
      <p:ext uri="{BB962C8B-B14F-4D97-AF65-F5344CB8AC3E}">
        <p14:creationId xmlns="" xmlns:p14="http://schemas.microsoft.com/office/powerpoint/2010/main" val="3848640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6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Horizontal Scroll 4"/>
          <p:cNvSpPr/>
          <p:nvPr/>
        </p:nvSpPr>
        <p:spPr>
          <a:xfrm>
            <a:off x="266700" y="1605272"/>
            <a:ext cx="8610600" cy="3328678"/>
          </a:xfrm>
          <a:prstGeom prst="horizontalScroll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2141470"/>
            <a:ext cx="800100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>
                <a:latin typeface="+mj-lt"/>
              </a:rPr>
              <a:t>Trong mỗi khổ thơ tiếp theo, vầng trăng gắn với một đối tượng cụ thể. Đó là những gì, những ai ?</a:t>
            </a:r>
          </a:p>
        </p:txBody>
      </p:sp>
      <p:sp>
        <p:nvSpPr>
          <p:cNvPr id="9" name="Rectangle 8"/>
          <p:cNvSpPr/>
          <p:nvPr/>
        </p:nvSpPr>
        <p:spPr>
          <a:xfrm>
            <a:off x="735280" y="2142613"/>
            <a:ext cx="7992094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sz="4000" b="1">
                <a:latin typeface="+mj-lt"/>
              </a:rPr>
              <a:t>Đó là sân chơi, quả bóng, lời mẹ ru, chú Cuội, đường hành quân, chú bộ đội, góc sân.</a:t>
            </a:r>
          </a:p>
        </p:txBody>
      </p:sp>
    </p:spTree>
    <p:extLst>
      <p:ext uri="{BB962C8B-B14F-4D97-AF65-F5344CB8AC3E}">
        <p14:creationId xmlns="" xmlns:p14="http://schemas.microsoft.com/office/powerpoint/2010/main" val="3739397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95600" y="245805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+mj-lt"/>
              </a:rPr>
              <a:t>Những đối tượng mà tác giả đưa ra có ý nghĩa như thế nào đối với cuộc sống của trẻ thơ 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5100" y="717593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800" b="1" smtClean="0">
                <a:solidFill>
                  <a:srgbClr val="FF0000"/>
                </a:solidFill>
                <a:latin typeface="+mj-lt"/>
              </a:rPr>
              <a:t>Rất </a:t>
            </a:r>
            <a:r>
              <a:rPr lang="en-US" sz="4800" b="1">
                <a:solidFill>
                  <a:srgbClr val="FF0000"/>
                </a:solidFill>
                <a:latin typeface="+mj-lt"/>
              </a:rPr>
              <a:t>gần gũi, thân thương với trẻ thơ</a:t>
            </a:r>
            <a:r>
              <a:rPr lang="en-US" sz="480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2743200" y="209550"/>
            <a:ext cx="6239494" cy="2585747"/>
          </a:xfrm>
          <a:prstGeom prst="wedgeRoundRectCallout">
            <a:avLst>
              <a:gd name="adj1" fmla="val 46571"/>
              <a:gd name="adj2" fmla="val 7991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53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476250"/>
            <a:ext cx="9144000" cy="5619750"/>
            <a:chOff x="0" y="-476250"/>
            <a:chExt cx="9144000" cy="5619750"/>
          </a:xfrm>
        </p:grpSpPr>
        <p:pic>
          <p:nvPicPr>
            <p:cNvPr id="11" name="Picture 2" descr="H:\for HOANG NGOC HUONG\ANH NEN\nen chua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Buombay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-476250"/>
              <a:ext cx="6477000" cy="93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Buombay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51910"/>
              <a:ext cx="75438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485900" y="1236405"/>
            <a:ext cx="6667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Tác giả rất yêu trăng, yêu mến, tự hào về quê hương đất nước, cho rằng không có nơi nào sáng hơn đất nước em.</a:t>
            </a:r>
          </a:p>
        </p:txBody>
      </p:sp>
      <p:sp>
        <p:nvSpPr>
          <p:cNvPr id="14" name="Horizontal Scroll 13"/>
          <p:cNvSpPr/>
          <p:nvPr/>
        </p:nvSpPr>
        <p:spPr>
          <a:xfrm>
            <a:off x="838200" y="454026"/>
            <a:ext cx="7467600" cy="4022724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0" y="1171366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en-US" sz="4400" b="1">
                <a:latin typeface="+mj-lt"/>
              </a:rPr>
              <a:t>Bài thơ thể hiện tình cảm của tác giả đối với quê hương đất nước như thế nào ?</a:t>
            </a:r>
          </a:p>
        </p:txBody>
      </p:sp>
    </p:spTree>
    <p:extLst>
      <p:ext uri="{BB962C8B-B14F-4D97-AF65-F5344CB8AC3E}">
        <p14:creationId xmlns="" xmlns:p14="http://schemas.microsoft.com/office/powerpoint/2010/main" val="3761500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300250" y="-19050"/>
            <a:ext cx="8615150" cy="4572000"/>
            <a:chOff x="300250" y="-19050"/>
            <a:chExt cx="8615150" cy="4572000"/>
          </a:xfrm>
        </p:grpSpPr>
        <p:sp>
          <p:nvSpPr>
            <p:cNvPr id="4" name="TextBox 3"/>
            <p:cNvSpPr txBox="1"/>
            <p:nvPr/>
          </p:nvSpPr>
          <p:spPr>
            <a:xfrm>
              <a:off x="3225140" y="-19050"/>
              <a:ext cx="3355769" cy="98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5400" b="1" u="sng" smtClean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Nội dung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0250" y="1136630"/>
              <a:ext cx="861515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0" hangingPunct="0">
                <a:lnSpc>
                  <a:spcPct val="120000"/>
                </a:lnSpc>
              </a:pPr>
              <a:r>
                <a:rPr lang="en-US" sz="6000" b="1"/>
                <a:t>Tình cảm yêu mến, gắn bó của nhà thơ đối với trăng và thiên nhiên đất nước.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524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grpSp>
        <p:nvGrpSpPr>
          <p:cNvPr id="9" name="Group 8"/>
          <p:cNvGrpSpPr/>
          <p:nvPr/>
        </p:nvGrpSpPr>
        <p:grpSpPr>
          <a:xfrm>
            <a:off x="1059870" y="465893"/>
            <a:ext cx="5154881" cy="3616044"/>
            <a:chOff x="609600" y="285750"/>
            <a:chExt cx="5154881" cy="3616044"/>
          </a:xfrm>
          <a:solidFill>
            <a:srgbClr val="00B0F0"/>
          </a:solidFill>
        </p:grpSpPr>
        <p:sp>
          <p:nvSpPr>
            <p:cNvPr id="2" name="Cloud Callout 1"/>
            <p:cNvSpPr/>
            <p:nvPr/>
          </p:nvSpPr>
          <p:spPr>
            <a:xfrm flipH="1">
              <a:off x="609600" y="285750"/>
              <a:ext cx="5154881" cy="3616044"/>
            </a:xfrm>
            <a:prstGeom prst="cloudCallout">
              <a:avLst>
                <a:gd name="adj1" fmla="val -93508"/>
                <a:gd name="adj2" fmla="val 5560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9930" y="1055792"/>
              <a:ext cx="4157351" cy="1935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8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HP001 5Ha" pitchFamily="34" charset="-127"/>
                </a:rPr>
                <a:t>Bài thơ có ý nghĩa gì ?</a:t>
              </a:r>
              <a:endPara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P001 5Ha" pitchFamily="34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94599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dir="in"/>
        <p:sndAc>
          <p:stSnd>
            <p:snd r:embed="rId5" name="chimes.wav"/>
          </p:stSnd>
        </p:sndAc>
      </p:transition>
    </mc:Choice>
    <mc:Fallback>
      <p:transition spd="slow">
        <p:split dir="in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-12865" y="1985638"/>
            <a:ext cx="6781800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smtClean="0">
                <a:solidFill>
                  <a:srgbClr val="0000CC"/>
                </a:solidFill>
                <a:latin typeface="+mj-lt"/>
                <a:ea typeface="HP001 5Ha" pitchFamily="34" charset="-127"/>
                <a:cs typeface="Arial" pitchFamily="34" charset="0"/>
              </a:rPr>
              <a:t>Luyện đọc diễn cảm</a:t>
            </a:r>
            <a:endParaRPr lang="en-US" sz="6000">
              <a:solidFill>
                <a:srgbClr val="0000CC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109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8781"/>
            <a:ext cx="449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/>
              <a:t>Trăng ơi</a:t>
            </a:r>
            <a:r>
              <a:rPr lang="en-US" sz="2800" b="1" smtClean="0"/>
              <a:t>…</a:t>
            </a:r>
            <a:r>
              <a:rPr lang="en-US" sz="2800" b="1" smtClean="0">
                <a:solidFill>
                  <a:srgbClr val="0000CC"/>
                </a:solidFill>
              </a:rPr>
              <a:t>//</a:t>
            </a:r>
            <a:r>
              <a:rPr lang="en-US" sz="2800" b="1" u="sng" smtClean="0">
                <a:solidFill>
                  <a:srgbClr val="0000CC"/>
                </a:solidFill>
              </a:rPr>
              <a:t>từ </a:t>
            </a:r>
            <a:r>
              <a:rPr lang="en-US" sz="2800" b="1" u="sng">
                <a:solidFill>
                  <a:srgbClr val="0000CC"/>
                </a:solidFill>
              </a:rPr>
              <a:t>đâu </a:t>
            </a:r>
            <a:r>
              <a:rPr lang="en-US" sz="2800" b="1" u="sng" smtClean="0">
                <a:solidFill>
                  <a:srgbClr val="0000CC"/>
                </a:solidFill>
              </a:rPr>
              <a:t>đến</a:t>
            </a:r>
            <a:r>
              <a:rPr lang="en-US" sz="2800" b="1" smtClean="0">
                <a:solidFill>
                  <a:srgbClr val="0000CC"/>
                </a:solidFill>
              </a:rPr>
              <a:t> </a:t>
            </a:r>
            <a:r>
              <a:rPr lang="en-US" sz="2800" b="1" smtClean="0"/>
              <a:t>?</a:t>
            </a:r>
            <a:endParaRPr lang="en-US" sz="2800" b="1"/>
          </a:p>
          <a:p>
            <a:pPr eaLnBrk="0" hangingPunct="0"/>
            <a:r>
              <a:rPr lang="en-US" sz="2800" b="1"/>
              <a:t>Hay từ cánh </a:t>
            </a:r>
            <a:r>
              <a:rPr lang="en-US" sz="2800" b="1" smtClean="0"/>
              <a:t>rừng xa</a:t>
            </a: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Trăng </a:t>
            </a:r>
            <a:r>
              <a:rPr lang="en-US" sz="2800" b="1" u="sng">
                <a:solidFill>
                  <a:srgbClr val="0000CC"/>
                </a:solidFill>
              </a:rPr>
              <a:t>hồng như</a:t>
            </a:r>
            <a:r>
              <a:rPr lang="en-US" sz="2800" b="1"/>
              <a:t> quả chín</a:t>
            </a:r>
            <a:br>
              <a:rPr lang="en-US" sz="2800" b="1"/>
            </a:br>
            <a:r>
              <a:rPr lang="en-US" sz="2800" b="1"/>
              <a:t>Lửng lơ lên trước nhà.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165735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sz="2800" b="1" smtClean="0"/>
              <a:t>Trăng ơi…</a:t>
            </a:r>
            <a:r>
              <a:rPr lang="en-US" sz="2800" b="1" smtClean="0">
                <a:solidFill>
                  <a:srgbClr val="0000CC"/>
                </a:solidFill>
              </a:rPr>
              <a:t>//</a:t>
            </a:r>
            <a:r>
              <a:rPr lang="en-US" sz="2800" b="1" u="sng">
                <a:solidFill>
                  <a:srgbClr val="0000CC"/>
                </a:solidFill>
              </a:rPr>
              <a:t>từ đâu đến</a:t>
            </a:r>
            <a:r>
              <a:rPr lang="en-US" sz="2800" b="1">
                <a:solidFill>
                  <a:srgbClr val="0000CC"/>
                </a:solidFill>
              </a:rPr>
              <a:t> </a:t>
            </a:r>
            <a:r>
              <a:rPr lang="en-US" sz="2800" b="1" smtClean="0"/>
              <a:t>?</a:t>
            </a:r>
            <a:br>
              <a:rPr lang="en-US" sz="2800" b="1" smtClean="0"/>
            </a:br>
            <a:r>
              <a:rPr lang="en-US" sz="2800" b="1" smtClean="0"/>
              <a:t>Hay biển xanh diệu kì</a:t>
            </a:r>
            <a:br>
              <a:rPr lang="en-US" sz="2800" b="1" smtClean="0"/>
            </a:br>
            <a:r>
              <a:rPr lang="en-US" sz="2800" b="1" smtClean="0"/>
              <a:t>Trăng </a:t>
            </a:r>
            <a:r>
              <a:rPr lang="en-US" sz="2800" b="1" u="sng" smtClean="0">
                <a:solidFill>
                  <a:srgbClr val="0000CC"/>
                </a:solidFill>
              </a:rPr>
              <a:t>tròn như</a:t>
            </a:r>
            <a:r>
              <a:rPr lang="en-US" sz="2800" b="1" smtClean="0"/>
              <a:t> mắt cá</a:t>
            </a:r>
            <a:br>
              <a:rPr lang="en-US" sz="2800" b="1" smtClean="0"/>
            </a:br>
            <a:r>
              <a:rPr lang="en-US" sz="2800" b="1" smtClean="0"/>
              <a:t>Chẳng bao giờ chớp mi.</a:t>
            </a:r>
            <a:endParaRPr lang="en-US" sz="2800" b="1"/>
          </a:p>
        </p:txBody>
      </p:sp>
      <p:sp>
        <p:nvSpPr>
          <p:cNvPr id="8" name="Rectangle 7"/>
          <p:cNvSpPr/>
          <p:nvPr/>
        </p:nvSpPr>
        <p:spPr>
          <a:xfrm>
            <a:off x="5105400" y="3346668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/>
              <a:t>Trăng </a:t>
            </a:r>
            <a:r>
              <a:rPr lang="en-US" sz="2800" b="1" smtClean="0"/>
              <a:t>ơi...</a:t>
            </a:r>
            <a:r>
              <a:rPr lang="en-US" sz="2800" b="1" smtClean="0">
                <a:solidFill>
                  <a:srgbClr val="0000CC"/>
                </a:solidFill>
              </a:rPr>
              <a:t>//</a:t>
            </a:r>
            <a:r>
              <a:rPr lang="en-US" sz="2800" b="1" u="sng">
                <a:solidFill>
                  <a:srgbClr val="0000CC"/>
                </a:solidFill>
              </a:rPr>
              <a:t>từ đâu đến</a:t>
            </a:r>
            <a:r>
              <a:rPr lang="en-US" sz="2800" b="1" smtClean="0"/>
              <a:t> ?</a:t>
            </a:r>
            <a:endParaRPr lang="en-US" sz="2800" b="1"/>
          </a:p>
          <a:p>
            <a:pPr eaLnBrk="0" hangingPunct="0"/>
            <a:r>
              <a:rPr lang="en-US" sz="2800" b="1"/>
              <a:t>Hay từ một sân chơi</a:t>
            </a:r>
          </a:p>
          <a:p>
            <a:pPr eaLnBrk="0" hangingPunct="0"/>
            <a:r>
              <a:rPr lang="en-US" sz="2800" b="1"/>
              <a:t>Trăng </a:t>
            </a:r>
            <a:r>
              <a:rPr lang="en-US" sz="2800" b="1" u="sng">
                <a:solidFill>
                  <a:srgbClr val="0000CC"/>
                </a:solidFill>
              </a:rPr>
              <a:t>bay như</a:t>
            </a:r>
            <a:r>
              <a:rPr lang="en-US" sz="2800" b="1"/>
              <a:t> quả bóng</a:t>
            </a:r>
          </a:p>
          <a:p>
            <a:pPr eaLnBrk="0" hangingPunct="0"/>
            <a:r>
              <a:rPr lang="en-US" sz="2800" b="1"/>
              <a:t>Bạn nào đá lên trời.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40363"/>
            <a:ext cx="1524000" cy="1568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99" y="447675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5841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1962150"/>
            <a:ext cx="7010400" cy="252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 smtClean="0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HP001 5Ha" pitchFamily="34" charset="-127"/>
                <a:ea typeface="HP001 5Ha" pitchFamily="34" charset="-127"/>
                <a:cs typeface="Arial" pitchFamily="34" charset="0"/>
              </a:rPr>
              <a:t>Củng cố</a:t>
            </a:r>
            <a:endParaRPr lang="en-US" sz="11500" b="1">
              <a:ln>
                <a:solidFill>
                  <a:sysClr val="windowText" lastClr="000000"/>
                </a:solidFill>
              </a:ln>
              <a:solidFill>
                <a:srgbClr val="24CA40"/>
              </a:solidFill>
              <a:latin typeface="HP001 5Ha" pitchFamily="34" charset="-127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82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571750"/>
            <a:ext cx="561109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HP001 5Ha" pitchFamily="34" charset="-127"/>
                <a:ea typeface="HP001 5Ha" pitchFamily="34" charset="-127"/>
                <a:cs typeface="Arial" pitchFamily="34" charset="0"/>
              </a:rPr>
              <a:t>Dặn dò</a:t>
            </a:r>
            <a:endParaRPr lang="en-US" sz="11500" b="1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HP001 5Ha" pitchFamily="34" charset="-127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773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3257550"/>
            <a:ext cx="1676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085850"/>
            <a:ext cx="716280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014537"/>
            <a:ext cx="529590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9149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48006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8513" y="-900113"/>
            <a:ext cx="333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03623"/>
            <a:ext cx="539750" cy="18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47825" y="-828675"/>
            <a:ext cx="285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400050"/>
            <a:ext cx="53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72209" y="3447455"/>
            <a:ext cx="413147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4" y="2857500"/>
            <a:ext cx="5095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79693" y="3627637"/>
            <a:ext cx="40124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2743200"/>
            <a:ext cx="6143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28950"/>
            <a:ext cx="1676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3280172"/>
            <a:ext cx="152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147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5019675"/>
            <a:ext cx="9144000" cy="1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496050" y="2495550"/>
            <a:ext cx="514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495550" y="2495550"/>
            <a:ext cx="514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572000"/>
            <a:ext cx="50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9144000" cy="5142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34076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5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6883" y="51435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Trăng ơi....</a:t>
            </a:r>
          </a:p>
          <a:p>
            <a:pPr algn="ctr">
              <a:lnSpc>
                <a:spcPct val="150000"/>
              </a:lnSpc>
            </a:pPr>
            <a:r>
              <a:rPr lang="en-US" sz="8000" b="1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Từ đâu đến ?</a:t>
            </a:r>
            <a:endParaRPr lang="en-US" sz="8000" b="1">
              <a:solidFill>
                <a:srgbClr val="0000CC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09550"/>
            <a:ext cx="405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smtClean="0">
                <a:latin typeface="HP001 Kieu 5H" pitchFamily="34" charset="0"/>
                <a:ea typeface="HP001 5Ha" pitchFamily="34" charset="-127"/>
                <a:cs typeface="Arial" pitchFamily="34" charset="0"/>
              </a:rPr>
              <a:t>Bài 57</a:t>
            </a:r>
            <a:endParaRPr lang="en-US" sz="4000" b="1" u="sng"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324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HP001 Kieu 5H" pitchFamily="34" charset="0"/>
                <a:ea typeface="HP001 5Ha" pitchFamily="34" charset="-127"/>
                <a:cs typeface="Arial" pitchFamily="34" charset="0"/>
              </a:rPr>
              <a:t>Trần Đăng Khoa</a:t>
            </a:r>
            <a:endParaRPr lang="en-US" sz="3200" b="1"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809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5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84"/>
          <a:stretch/>
        </p:blipFill>
        <p:spPr>
          <a:xfrm flipH="1"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4078"/>
            <a:ext cx="3429000" cy="4663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33800" y="-19050"/>
            <a:ext cx="541020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000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Trần Đăng Khoa</a:t>
            </a:r>
            <a:r>
              <a:rPr lang="en-US" sz="4000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</a:p>
          <a:p>
            <a:pPr algn="ctr">
              <a:lnSpc>
                <a:spcPct val="114000"/>
              </a:lnSpc>
            </a:pPr>
            <a:r>
              <a:rPr lang="en-US" sz="4000" smtClean="0">
                <a:latin typeface="+mj-lt"/>
                <a:ea typeface="HP001 5Ha" pitchFamily="34" charset="-127"/>
                <a:cs typeface="Arial" pitchFamily="34" charset="0"/>
              </a:rPr>
              <a:t>(24/4/1958)</a:t>
            </a:r>
          </a:p>
          <a:p>
            <a:pPr marL="571500" indent="-571500">
              <a:lnSpc>
                <a:spcPct val="114000"/>
              </a:lnSpc>
              <a:buFontTx/>
              <a:buChar char="-"/>
            </a:pPr>
            <a:r>
              <a:rPr lang="en-US" sz="4000" smtClean="0">
                <a:latin typeface="+mj-lt"/>
                <a:ea typeface="HP001 5Ha" pitchFamily="34" charset="-127"/>
                <a:cs typeface="Arial" pitchFamily="34" charset="0"/>
              </a:rPr>
              <a:t>Quê ở Hải Dương</a:t>
            </a:r>
          </a:p>
          <a:p>
            <a:pPr marL="571500" indent="-571500">
              <a:lnSpc>
                <a:spcPct val="114000"/>
              </a:lnSpc>
              <a:buFontTx/>
              <a:buChar char="-"/>
            </a:pPr>
            <a:r>
              <a:rPr lang="en-US" sz="4000" b="1" i="1" smtClean="0">
                <a:solidFill>
                  <a:srgbClr val="0000CC"/>
                </a:solidFill>
                <a:latin typeface="+mj-lt"/>
                <a:ea typeface="HP001 5Ha" pitchFamily="34" charset="-127"/>
                <a:cs typeface="Arial" pitchFamily="34" charset="0"/>
              </a:rPr>
              <a:t>“Trăng ơi... từ đâu đến ?” </a:t>
            </a:r>
            <a:r>
              <a:rPr lang="en-US" sz="4000" smtClean="0">
                <a:latin typeface="+mj-lt"/>
                <a:ea typeface="HP001 5Ha" pitchFamily="34" charset="-127"/>
                <a:cs typeface="Arial" pitchFamily="34" charset="0"/>
              </a:rPr>
              <a:t>được trích trong tác phẩm </a:t>
            </a:r>
            <a:r>
              <a:rPr lang="en-US" sz="4000" b="1" i="1" smtClean="0">
                <a:solidFill>
                  <a:srgbClr val="0000CC"/>
                </a:solidFill>
                <a:latin typeface="+mj-lt"/>
                <a:ea typeface="HP001 5Ha" pitchFamily="34" charset="-127"/>
                <a:cs typeface="Arial" pitchFamily="34" charset="0"/>
              </a:rPr>
              <a:t>Góc sân và khoảng trời</a:t>
            </a:r>
            <a:r>
              <a:rPr lang="en-US" sz="4000" smtClean="0">
                <a:solidFill>
                  <a:srgbClr val="0000CC"/>
                </a:solidFill>
                <a:latin typeface="+mj-lt"/>
                <a:ea typeface="HP001 5Ha" pitchFamily="34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81339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0267" y="194375"/>
            <a:ext cx="3733800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800" b="1" u="sng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1. </a:t>
            </a:r>
            <a:r>
              <a:rPr lang="en-US" sz="4800" b="1" u="sng" smtClean="0">
                <a:solidFill>
                  <a:srgbClr val="CC0099"/>
                </a:solidFill>
                <a:latin typeface="+mj-lt"/>
                <a:ea typeface="HP001 5Ha" pitchFamily="34" charset="-127"/>
                <a:cs typeface="IrisUPC" pitchFamily="34" charset="-34"/>
              </a:rPr>
              <a:t>Chia đoạn</a:t>
            </a:r>
            <a:endParaRPr lang="en-US" sz="4800" b="1" u="sng" smtClean="0">
              <a:solidFill>
                <a:srgbClr val="CC0099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050" y="1097582"/>
            <a:ext cx="899615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800"/>
              <a:t>+ </a:t>
            </a:r>
            <a:r>
              <a:rPr lang="nl-NL" sz="4800" smtClean="0"/>
              <a:t>Phần </a:t>
            </a:r>
            <a:r>
              <a:rPr lang="nl-NL" sz="4800"/>
              <a:t>1 : </a:t>
            </a:r>
            <a:r>
              <a:rPr lang="en-US" sz="4800" smtClean="0"/>
              <a:t>2 khổ đầu.</a:t>
            </a:r>
            <a:endParaRPr lang="en-US" sz="4800"/>
          </a:p>
          <a:p>
            <a:pPr>
              <a:lnSpc>
                <a:spcPct val="150000"/>
              </a:lnSpc>
            </a:pPr>
            <a:r>
              <a:rPr lang="nl-NL" sz="4800"/>
              <a:t>+ Phần 2 : </a:t>
            </a:r>
            <a:r>
              <a:rPr lang="en-US" sz="4800"/>
              <a:t>2 khổ </a:t>
            </a:r>
            <a:r>
              <a:rPr lang="en-US" sz="4800" smtClean="0"/>
              <a:t>giữa.</a:t>
            </a:r>
            <a:r>
              <a:rPr lang="nl-NL" sz="4800" smtClean="0"/>
              <a:t> </a:t>
            </a:r>
            <a:endParaRPr lang="en-US" sz="4800"/>
          </a:p>
          <a:p>
            <a:pPr>
              <a:lnSpc>
                <a:spcPct val="150000"/>
              </a:lnSpc>
            </a:pPr>
            <a:r>
              <a:rPr lang="nl-NL" sz="4800"/>
              <a:t>+ Phần </a:t>
            </a:r>
            <a:r>
              <a:rPr lang="nl-NL" sz="4800" smtClean="0"/>
              <a:t>3 </a:t>
            </a:r>
            <a:r>
              <a:rPr lang="nl-NL" sz="4800"/>
              <a:t>: </a:t>
            </a:r>
            <a:r>
              <a:rPr lang="en-US" sz="4800"/>
              <a:t>2 khổ </a:t>
            </a:r>
            <a:r>
              <a:rPr lang="en-US" sz="4800" smtClean="0"/>
              <a:t>cuối.</a:t>
            </a:r>
            <a:r>
              <a:rPr lang="nl-NL" sz="4800" smtClean="0"/>
              <a:t> </a:t>
            </a:r>
            <a:endParaRPr lang="en-US" sz="4800"/>
          </a:p>
        </p:txBody>
      </p:sp>
    </p:spTree>
    <p:extLst>
      <p:ext uri="{BB962C8B-B14F-4D97-AF65-F5344CB8AC3E}">
        <p14:creationId xmlns="" xmlns:p14="http://schemas.microsoft.com/office/powerpoint/2010/main" val="284329504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8099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1963263" y="-117235"/>
            <a:ext cx="3733800" cy="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600" b="1" smtClean="0">
                <a:latin typeface="+mj-lt"/>
                <a:ea typeface="HP001 5Ha" pitchFamily="34" charset="-127"/>
                <a:cs typeface="Arial" pitchFamily="34" charset="0"/>
              </a:rPr>
              <a:t>     </a:t>
            </a:r>
            <a:r>
              <a:rPr lang="en-US" sz="4600" b="1" u="sng" smtClean="0">
                <a:solidFill>
                  <a:srgbClr val="00B050"/>
                </a:solidFill>
                <a:latin typeface="+mj-lt"/>
                <a:ea typeface="HP001 5Ha" pitchFamily="34" charset="-127"/>
                <a:cs typeface="Arial" pitchFamily="34" charset="0"/>
              </a:rPr>
              <a:t>Luyện đọc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5864" y="1597291"/>
            <a:ext cx="3162300" cy="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600" dirty="0" smtClean="0">
                <a:latin typeface="+mj-lt"/>
                <a:ea typeface="HP001 5Ha" pitchFamily="34" charset="-127"/>
                <a:cs typeface="Arial" pitchFamily="34" charset="0"/>
              </a:rPr>
              <a:t>- </a:t>
            </a:r>
            <a:r>
              <a:rPr lang="en-US" sz="4600" b="1" dirty="0" err="1" smtClean="0">
                <a:latin typeface="+mj-lt"/>
                <a:ea typeface="HP001 5Ha" pitchFamily="34" charset="-127"/>
                <a:cs typeface="Arial" pitchFamily="34" charset="0"/>
              </a:rPr>
              <a:t>lửng</a:t>
            </a:r>
            <a:r>
              <a:rPr lang="en-US" sz="4600" b="1" dirty="0" smtClean="0"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4600" b="1" dirty="0" err="1" smtClean="0">
                <a:latin typeface="+mj-lt"/>
                <a:ea typeface="HP001 5Ha" pitchFamily="34" charset="-127"/>
                <a:cs typeface="Arial" pitchFamily="34" charset="0"/>
              </a:rPr>
              <a:t>lơ</a:t>
            </a:r>
            <a:endParaRPr lang="en-US" sz="4600" b="1" dirty="0" smtClean="0">
              <a:solidFill>
                <a:srgbClr val="0000CC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" y="742950"/>
            <a:ext cx="3543300" cy="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600" dirty="0" smtClean="0">
                <a:latin typeface="+mj-lt"/>
                <a:ea typeface="HP001 5Ha" pitchFamily="34" charset="-127"/>
                <a:cs typeface="Arial" pitchFamily="34" charset="0"/>
              </a:rPr>
              <a:t>- </a:t>
            </a:r>
            <a:r>
              <a:rPr lang="en-US" sz="4600" b="1" dirty="0" err="1" smtClean="0">
                <a:latin typeface="+mj-lt"/>
                <a:ea typeface="HP001 5Ha" pitchFamily="34" charset="-127"/>
                <a:cs typeface="Arial" pitchFamily="34" charset="0"/>
              </a:rPr>
              <a:t>chín</a:t>
            </a:r>
            <a:endParaRPr lang="en-US" sz="4600" b="1" dirty="0" smtClean="0">
              <a:solidFill>
                <a:srgbClr val="0000CC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495550"/>
            <a:ext cx="3429000" cy="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600" dirty="0" smtClean="0">
                <a:latin typeface="+mj-lt"/>
                <a:ea typeface="HP001 5Ha" pitchFamily="34" charset="-127"/>
                <a:cs typeface="Arial" pitchFamily="34" charset="0"/>
              </a:rPr>
              <a:t>- </a:t>
            </a:r>
            <a:r>
              <a:rPr lang="en-US" sz="4600" b="1" dirty="0" err="1" smtClean="0">
                <a:latin typeface="+mj-lt"/>
                <a:ea typeface="HP001 5Ha" pitchFamily="34" charset="-127"/>
                <a:cs typeface="Arial" pitchFamily="34" charset="0"/>
              </a:rPr>
              <a:t>lời</a:t>
            </a:r>
            <a:r>
              <a:rPr lang="en-US" sz="4600" b="1" dirty="0" smtClean="0"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4600" b="1" dirty="0" err="1" smtClean="0">
                <a:latin typeface="+mj-lt"/>
                <a:ea typeface="HP001 5Ha" pitchFamily="34" charset="-127"/>
                <a:cs typeface="Arial" pitchFamily="34" charset="0"/>
              </a:rPr>
              <a:t>mẹ</a:t>
            </a:r>
            <a:r>
              <a:rPr lang="en-US" sz="4600" b="1" dirty="0" smtClean="0"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4600" b="1" dirty="0" err="1" smtClean="0">
                <a:latin typeface="+mj-lt"/>
                <a:ea typeface="HP001 5Ha" pitchFamily="34" charset="-127"/>
                <a:cs typeface="Arial" pitchFamily="34" charset="0"/>
              </a:rPr>
              <a:t>ru</a:t>
            </a:r>
            <a:endParaRPr lang="en-US" sz="4600" b="1" dirty="0" smtClean="0"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232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0" y="1733550"/>
            <a:ext cx="6781800" cy="14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smtClean="0">
                <a:solidFill>
                  <a:schemeClr val="accent6">
                    <a:lumMod val="75000"/>
                  </a:schemeClr>
                </a:solidFill>
                <a:latin typeface="+mj-lt"/>
                <a:ea typeface="HP001 5Ha" pitchFamily="34" charset="-127"/>
                <a:cs typeface="Arial" pitchFamily="34" charset="0"/>
              </a:rPr>
              <a:t>Tìm </a:t>
            </a:r>
            <a:r>
              <a:rPr lang="en-US" sz="7200">
                <a:solidFill>
                  <a:schemeClr val="accent6">
                    <a:lumMod val="75000"/>
                  </a:schemeClr>
                </a:solidFill>
                <a:latin typeface="+mj-lt"/>
                <a:ea typeface="HP001 5Ha" pitchFamily="34" charset="-127"/>
                <a:cs typeface="Arial" pitchFamily="34" charset="0"/>
              </a:rPr>
              <a:t>hiểu </a:t>
            </a:r>
            <a:r>
              <a:rPr lang="en-US" sz="7200" smtClean="0">
                <a:solidFill>
                  <a:schemeClr val="accent6">
                    <a:lumMod val="75000"/>
                  </a:schemeClr>
                </a:solidFill>
                <a:latin typeface="+mj-lt"/>
                <a:ea typeface="HP001 5Ha" pitchFamily="34" charset="-127"/>
                <a:cs typeface="Arial" pitchFamily="34" charset="0"/>
              </a:rPr>
              <a:t>bài</a:t>
            </a:r>
            <a:endParaRPr lang="en-US" sz="7200">
              <a:solidFill>
                <a:schemeClr val="accent6">
                  <a:lumMod val="75000"/>
                </a:schemeClr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628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237506" y="1123950"/>
            <a:ext cx="6239494" cy="2585747"/>
          </a:xfrm>
          <a:prstGeom prst="wedgeRoundRectCallout">
            <a:avLst>
              <a:gd name="adj1" fmla="val 57039"/>
              <a:gd name="adj2" fmla="val 716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706" y="1047750"/>
            <a:ext cx="6010894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4400" smtClean="0"/>
              <a:t>Trong </a:t>
            </a:r>
            <a:r>
              <a:rPr lang="nl-NL" sz="4400"/>
              <a:t>hai khổ thơ đầu, trăng được so sánh với những gì ?</a:t>
            </a:r>
            <a:endParaRPr lang="en-US" sz="4400"/>
          </a:p>
        </p:txBody>
      </p:sp>
      <p:sp>
        <p:nvSpPr>
          <p:cNvPr id="8" name="TextBox 7"/>
          <p:cNvSpPr txBox="1"/>
          <p:nvPr/>
        </p:nvSpPr>
        <p:spPr>
          <a:xfrm>
            <a:off x="304800" y="1276350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200" smtClean="0">
                <a:solidFill>
                  <a:srgbClr val="FF0000"/>
                </a:solidFill>
              </a:rPr>
              <a:t>Trăng hồng như quả chín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200" smtClean="0">
                <a:solidFill>
                  <a:srgbClr val="FF0000"/>
                </a:solidFill>
              </a:rPr>
              <a:t>Trăng tròn như mắt cá</a:t>
            </a:r>
            <a:endParaRPr lang="en-US" sz="4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203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89490212212697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6915" name="Object 3"/>
          <p:cNvGraphicFramePr>
            <a:graphicFrameLocks noGrp="1" noChangeAspect="1"/>
          </p:cNvGraphicFramePr>
          <p:nvPr>
            <p:ph/>
          </p:nvPr>
        </p:nvGraphicFramePr>
        <p:xfrm>
          <a:off x="503238" y="1200150"/>
          <a:ext cx="2087562" cy="3474244"/>
        </p:xfrm>
        <a:graphic>
          <a:graphicData uri="http://schemas.openxmlformats.org/presentationml/2006/ole">
            <p:oleObj spid="_x0000_s1034" name="CorelDRAW" r:id="rId4" imgW="3614400" imgH="80236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641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406</Words>
  <Application>Microsoft Office PowerPoint</Application>
  <PresentationFormat>On-screen Show (16:9)</PresentationFormat>
  <Paragraphs>49</Paragraphs>
  <Slides>19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281</cp:revision>
  <dcterms:created xsi:type="dcterms:W3CDTF">2014-09-16T11:54:17Z</dcterms:created>
  <dcterms:modified xsi:type="dcterms:W3CDTF">2017-03-26T13:54:01Z</dcterms:modified>
</cp:coreProperties>
</file>